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faJAIugj0AkYV4lWW/Ing==" hashData="sEwLAGXrLLqrxacZowNDXCXU05RebwZr3v+LTfVGPUgw4F5xt9p0Ar4ut4/36AfjTVLQIMNh0o8MQLaob9pN+A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3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901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8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76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0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9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14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84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18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14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>
              <a:defRPr sz="2800" b="0"/>
            </a:lvl1pPr>
            <a:lvl2pPr>
              <a:defRPr sz="2800" b="0"/>
            </a:lvl2pPr>
            <a:lvl3pPr>
              <a:defRPr sz="2800" b="0"/>
            </a:lvl3pPr>
            <a:lvl4pPr marL="1371600" indent="-342900">
              <a:buSzPct val="75000"/>
              <a:buFont typeface="Wingdings" panose="05000000000000000000" pitchFamily="2" charset="2"/>
              <a:buChar char="§"/>
              <a:defRPr sz="2800" b="0"/>
            </a:lvl4pPr>
            <a:lvl5pPr>
              <a:defRPr sz="2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4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42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83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: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22759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3472070"/>
            <a:ext cx="8229600" cy="22328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opBottom Top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8827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2057400"/>
            <a:ext cx="8229600" cy="36475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23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7"/>
            <a:ext cx="13716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1905001" y="1153077"/>
            <a:ext cx="6781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0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8"/>
            <a:ext cx="5943598" cy="45518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400799" y="1153077"/>
            <a:ext cx="2286001" cy="45518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MA Visual Templa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fld id="{BFFBB0CB-63E4-4763-8208-012AFE4CF9E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baseline="0" smtClean="0">
                <a:solidFill>
                  <a:srgbClr val="F4F8FE"/>
                </a:solidFill>
                <a:latin typeface="+mn-lt"/>
                <a:cs typeface="+mn-cs"/>
              </a:defRPr>
            </a:lvl1pPr>
          </a:lstStyle>
          <a:p>
            <a:fld id="{ED2AC17B-3B72-46A3-95A3-BA7007ED91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tabLst>
          <a:tab pos="401638" algn="l"/>
        </a:tabLst>
        <a:defRPr sz="2800" b="0" baseline="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2pPr>
      <a:lvl3pPr marL="9144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3pPr>
      <a:lvl4pPr marL="13716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4pPr>
      <a:lvl5pPr marL="2174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Parte 5: Preparación de NIMS</a:t>
            </a:r>
            <a:endParaRPr lang="en-US"/>
          </a:p>
        </p:txBody>
      </p:sp>
      <p:pic>
        <p:nvPicPr>
          <p:cNvPr id="6" name="Content Placeholder 5" descr="Right click to edit media">
            <a:extLst>
              <a:ext uri="{FF2B5EF4-FFF2-40B4-BE49-F238E27FC236}">
                <a16:creationId xmlns:a16="http://schemas.microsoft.com/office/drawing/2014/main" id="{3ECF2C11-B929-46BA-8676-68B7A8BEC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0" y="2143745"/>
            <a:ext cx="3791479" cy="24958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3F2CF-ED56-4A4F-851F-9D9E7CEF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ED2AC17B-3B72-46A3-95A3-BA7007ED91BE}" type="slidenum">
              <a:rPr lang="en-US" smtClean="0"/>
              <a:pPr>
                <a:spcBef>
                  <a:spcPts val="100"/>
                </a:spcBef>
                <a:buSzPct val="99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354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Revisar Planes, Políticas y Leyes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7850C-A330-45D2-8D87-50A253FA07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Diga si los planes, políticas y leyes de preparación de su agencia/jurisdicción: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¿Cumple con NIMS, incluyendo ICS?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¿Cubre todos los peligros?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¿Incluye delegaciones de autoridad (según corresponda)?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¿Incluye información actualizada? </a:t>
            </a:r>
            <a:endParaRPr lang="en-US"/>
          </a:p>
        </p:txBody>
      </p:sp>
      <p:pic>
        <p:nvPicPr>
          <p:cNvPr id="8" name="Content Placeholder 7" descr="agency personnel reviewing a detailed map and preparedness plan">
            <a:extLst>
              <a:ext uri="{FF2B5EF4-FFF2-40B4-BE49-F238E27FC236}">
                <a16:creationId xmlns:a16="http://schemas.microsoft.com/office/drawing/2014/main" id="{0756230F-5F7B-48C0-9BB7-F27E5802A1F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8" y="1152525"/>
            <a:ext cx="4041924" cy="45624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8F3D9-31DB-4021-8257-04C44B5B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ED2AC17B-3B72-46A3-95A3-BA7007ED91BE}" type="slidenum">
              <a:rPr lang="en-US" smtClean="0"/>
              <a:pPr>
                <a:spcBef>
                  <a:spcPts val="100"/>
                </a:spcBef>
                <a:buSzPct val="99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013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Establecer Sistemas de Manejo de Recursos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0F66-5154-496E-99E5-BD32A490C7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¿Ha establecido sistemas para: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Describir, inventariar, solicitar y rastrear recursos?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¿Activar y enviar recursos?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¿Administrar voluntarios?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¿Desmovilizando o retirando recursos?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¿Seguimiento financiero, reembolso e informe? </a:t>
            </a:r>
          </a:p>
          <a:p>
            <a:pPr marL="254000" lvl="1" indent="-254000">
              <a:spcBef>
                <a:spcPct val="100000"/>
              </a:spcBef>
              <a:buSzPct val="99000"/>
            </a:pPr>
            <a:r>
              <a:rPr lang="es-ES" kern="1200">
                <a:sym typeface="Arial"/>
              </a:rPr>
              <a:t>¿Tiene acuerdos de ayuda mutua y asistencia para obtener recursos, instalaciones, servicios y otro apoyo requerido durante un incidente? </a:t>
            </a:r>
            <a:endParaRPr lang="en-US"/>
          </a:p>
        </p:txBody>
      </p:sp>
      <p:pic>
        <p:nvPicPr>
          <p:cNvPr id="8" name="Content Placeholder 7" descr="disaster worker taking inventory in a stockroom">
            <a:extLst>
              <a:ext uri="{FF2B5EF4-FFF2-40B4-BE49-F238E27FC236}">
                <a16:creationId xmlns:a16="http://schemas.microsoft.com/office/drawing/2014/main" id="{F05AE265-E00A-4585-9425-4CC7599D79D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5" y="1152525"/>
            <a:ext cx="3819150" cy="45624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19B2A-BCDD-40C9-B1E7-FF4F50E2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ED2AC17B-3B72-46A3-95A3-BA7007ED91BE}" type="slidenum">
              <a:rPr lang="en-US" smtClean="0"/>
              <a:pPr>
                <a:spcBef>
                  <a:spcPts val="100"/>
                </a:spcBef>
                <a:buSzPct val="99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0128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Establecer Sistemas de Comunicación e Información.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3922-BA9C-406F-BAE6-9090CFA9C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¿Tiene protocolos y procedimientos para: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Formular y difundir indicaciones y advertencias?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Formular, ejecutar y comunicar decisiones operacionales?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Preparárse para los requisitos y solicitudes potenciales que apoyan las actividades del manejo de incidentes?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Desarrollar y mantener la conciencia de la situación?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Que los rescatistas de diferentes agencias (por ejemplo, bomberos, policía, obras públicas) o compañeros de ayuda y asistencia mutual se puedan comunicarse entre sí?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Tener un plan/presupuesto para mantener y reemplazar sus sistemas de comunicación de emergencia?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4D55-1BD3-47CC-9B4F-FCBAA28F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ED2AC17B-3B72-46A3-95A3-BA7007ED91BE}" type="slidenum">
              <a:rPr lang="en-US" smtClean="0"/>
              <a:pPr>
                <a:spcBef>
                  <a:spcPts val="100"/>
                </a:spcBef>
                <a:buSzPct val="99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750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Entrenamiento, Credencialización y Ejercicio.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39BCFE-4D33-41AF-8A66-79EC5CBB57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¿Tiene suficiente personal calificado para asumir las posiciones de Comando y Personal General de ICS? 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¿Puede verificar que el personal cumpla con los estándares profesionales establecidos para: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¿Formación?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Experiencia?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¿Actuación? </a:t>
            </a:r>
          </a:p>
          <a:p>
            <a:pPr marL="254000" lvl="1" indent="-254000">
              <a:spcBef>
                <a:spcPct val="100000"/>
              </a:spcBef>
              <a:buSzPct val="99000"/>
            </a:pPr>
            <a:r>
              <a:rPr lang="es-ES" kern="1200">
                <a:sym typeface="Arial"/>
              </a:rPr>
              <a:t>¿Cuándo fue el último ejercicio de mesa o funcional que practicó las funciones de comando y coordinación? ¿Participaste en ese ejercicio? </a:t>
            </a:r>
            <a:endParaRPr lang="en-US"/>
          </a:p>
        </p:txBody>
      </p:sp>
      <p:pic>
        <p:nvPicPr>
          <p:cNvPr id="8" name="Content Placeholder 7" descr="officials participating in a disaster exercise using a computer">
            <a:extLst>
              <a:ext uri="{FF2B5EF4-FFF2-40B4-BE49-F238E27FC236}">
                <a16:creationId xmlns:a16="http://schemas.microsoft.com/office/drawing/2014/main" id="{5AFD2B4E-3FF4-4159-B233-37AC51D2C9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217612"/>
            <a:ext cx="3495675" cy="43624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9C55E-DF3C-4A77-B539-402F76C7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ED2AC17B-3B72-46A3-95A3-BA7007ED91BE}" type="slidenum">
              <a:rPr lang="en-US" smtClean="0"/>
              <a:pPr>
                <a:spcBef>
                  <a:spcPts val="100"/>
                </a:spcBef>
                <a:buSzPct val="99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44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Recursos Adicionales</a:t>
            </a:r>
          </a:p>
        </p:txBody>
      </p:sp>
      <p:pic>
        <p:nvPicPr>
          <p:cNvPr id="6" name="Content Placeholder 5" descr="Screen prints of NIMS, NRF, and ICS Resource Center web pages.">
            <a:extLst>
              <a:ext uri="{FF2B5EF4-FFF2-40B4-BE49-F238E27FC236}">
                <a16:creationId xmlns:a16="http://schemas.microsoft.com/office/drawing/2014/main" id="{71A4FBF2-8444-430A-8C3B-279A9FF23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1684"/>
            <a:ext cx="8229600" cy="462001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91D21-550A-494D-8F9B-01D0EFA7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ED2AC17B-3B72-46A3-95A3-BA7007ED91BE}" type="slidenum">
              <a:rPr lang="en-US" smtClean="0"/>
              <a:pPr>
                <a:spcBef>
                  <a:spcPts val="100"/>
                </a:spcBef>
                <a:buSzPct val="99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3148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Liderazgo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0CD23B-D714-4B46-B1D4-A6524ACA5CF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Lo más importante es que los Ejecutivos/Altos funcionarios proporcionan liderazgo. 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Liderazgo significa ...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Motivar y brindar apoyo a los rescatistas en el sitio para que puedan realizar tareas difíciles en circunstancias peligrosas y estresantes.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Inculcando confianza en el público de que el incidente se está manejando de manera efectiva. </a:t>
            </a:r>
            <a:endParaRPr lang="en-US"/>
          </a:p>
        </p:txBody>
      </p:sp>
      <p:pic>
        <p:nvPicPr>
          <p:cNvPr id="8" name="Content Placeholder 7" descr="Senior official using a radio,Hartford, CT, April 19, 2007 -- Governor M. Jodi Rell addresses the media at the Connecticut Preliminary Damage Assessment Kick-off meeting.  FEMA...">
            <a:extLst>
              <a:ext uri="{FF2B5EF4-FFF2-40B4-BE49-F238E27FC236}">
                <a16:creationId xmlns:a16="http://schemas.microsoft.com/office/drawing/2014/main" id="{E6838AFB-7D31-48B7-8F00-434352471D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4" y="1152525"/>
            <a:ext cx="1554171" cy="44926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B1367-5368-44F7-BDE9-4A302233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ED2AC17B-3B72-46A3-95A3-BA7007ED91BE}" type="slidenum">
              <a:rPr lang="en-US" smtClean="0"/>
              <a:pPr>
                <a:spcBef>
                  <a:spcPts val="100"/>
                </a:spcBef>
                <a:buSzPct val="99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8892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MI_PP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I_PPT_V6.potx" id="{87FA236F-5E7C-4F8D-BD1E-D26C03F4BCD1}" vid="{D5C7932F-4394-40C8-ABE7-3049CD3103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FD91463C3843A9BA9A14DC38BC9D" ma:contentTypeVersion="13" ma:contentTypeDescription="Create a new document." ma:contentTypeScope="" ma:versionID="47f857fb9e5e284ddb4e42aaee36b7e9">
  <xsd:schema xmlns:xsd="http://www.w3.org/2001/XMLSchema" xmlns:xs="http://www.w3.org/2001/XMLSchema" xmlns:p="http://schemas.microsoft.com/office/2006/metadata/properties" xmlns:ns2="95ba42ad-0bbe-4ff2-b5a3-00bdc267f7a0" xmlns:ns3="62f7385f-acaa-4071-a761-f290236eec2e" targetNamespace="http://schemas.microsoft.com/office/2006/metadata/properties" ma:root="true" ma:fieldsID="06df62747b6182848483a39f8e4ae622" ns2:_="" ns3:_="">
    <xsd:import namespace="95ba42ad-0bbe-4ff2-b5a3-00bdc267f7a0"/>
    <xsd:import namespace="62f7385f-acaa-4071-a761-f290236eec2e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a42ad-0bbe-4ff2-b5a3-00bdc267f7a0" elementFormDefault="qualified">
    <xsd:import namespace="http://schemas.microsoft.com/office/2006/documentManagement/types"/>
    <xsd:import namespace="http://schemas.microsoft.com/office/infopath/2007/PartnerControls"/>
    <xsd:element name="Next_x0020_Course_x0020_Date" ma:index="8" nillable="true" ma:displayName="Next Course Date" ma:format="DateOnly" ma:internalName="Next_x0020_Course_x0020_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7385f-acaa-4071-a761-f290236ee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68ddf3f-b77f-46a0-9295-2b9495b51427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95ba42ad-0bbe-4ff2-b5a3-00bdc267f7a0" xsi:nil="true"/>
  </documentManagement>
</p:properties>
</file>

<file path=customXml/itemProps1.xml><?xml version="1.0" encoding="utf-8"?>
<ds:datastoreItem xmlns:ds="http://schemas.openxmlformats.org/officeDocument/2006/customXml" ds:itemID="{46B5BEB0-C397-49CD-9FC0-D8D12A7FAE90}"/>
</file>

<file path=customXml/itemProps2.xml><?xml version="1.0" encoding="utf-8"?>
<ds:datastoreItem xmlns:ds="http://schemas.openxmlformats.org/officeDocument/2006/customXml" ds:itemID="{9A606C8D-D0AF-4D7E-9FF2-C259FF1FFCAD}"/>
</file>

<file path=customXml/itemProps3.xml><?xml version="1.0" encoding="utf-8"?>
<ds:datastoreItem xmlns:ds="http://schemas.openxmlformats.org/officeDocument/2006/customXml" ds:itemID="{7A258880-D4D2-4967-A39A-0B7BC228FADE}"/>
</file>

<file path=customXml/itemProps4.xml><?xml version="1.0" encoding="utf-8"?>
<ds:datastoreItem xmlns:ds="http://schemas.openxmlformats.org/officeDocument/2006/customXml" ds:itemID="{9BA14042-7A47-4479-9C56-35A66A4BC710}"/>
</file>

<file path=docProps/app.xml><?xml version="1.0" encoding="utf-8"?>
<Properties xmlns="http://schemas.openxmlformats.org/officeDocument/2006/extended-properties" xmlns:vt="http://schemas.openxmlformats.org/officeDocument/2006/docPropsVTypes">
  <Template>EMI_PPT_V7</Template>
  <TotalTime>0</TotalTime>
  <Words>358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EMI_PPT</vt:lpstr>
      <vt:lpstr>Parte 5: Preparación de NIMS</vt:lpstr>
      <vt:lpstr>Revisar Planes, Políticas y Leyes</vt:lpstr>
      <vt:lpstr>Establecer Sistemas de Manejo de Recursos</vt:lpstr>
      <vt:lpstr>Establecer Sistemas de Comunicación e Información.</vt:lpstr>
      <vt:lpstr>Entrenamiento, Credencialización y Ejercicio.</vt:lpstr>
      <vt:lpstr>Recursos Adicionales</vt:lpstr>
      <vt:lpstr>Liderazgo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2020-08-25T18:33:12Z</dcterms:created>
  <dcterms:modified xsi:type="dcterms:W3CDTF">2020-08-27T14:03:23Z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0x0101001A4EFD91463C3843A9BA9A14DC38BC9D</vt:lpwstr>
  </property>
</Properties>
</file>